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charts/chart1.xml" ContentType="application/vnd.openxmlformats-officedocument.drawingml.chart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300" b="0" i="0" u="none" strike="noStrike">
                <a:solidFill>
                  <a:srgbClr val="0B2027"/>
                </a:solidFill>
                <a:latin typeface="Arial"/>
              </a:defRPr>
            </a:pPr>
            <a:r>
              <a:rPr sz="1300" b="0" i="0" u="none" strike="noStrike">
                <a:solidFill>
                  <a:srgbClr val="0B2027"/>
                </a:solidFill>
                <a:latin typeface="Arial"/>
              </a:rPr>
              <a:t>Use of Funds (₹L, 12 months)</a:t>
            </a:r>
          </a:p>
        </c:rich>
      </c:tx>
      <c:layout/>
      <c:overlay val="0"/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Use of funds</c:v>
                </c:pt>
              </c:strCache>
            </c:strRef>
          </c:tx>
          <c:spPr>
            <a:solidFill>
              <a:schemeClr val="accent1"/>
            </a:solidFill>
            <a:ln w="9525" cap="flat">
              <a:solidFill>
                <a:srgbClr val="F9F9F9"/>
              </a:solidFill>
              <a:prstDash val="solid"/>
              <a:round/>
            </a:ln>
            <a:effectLst/>
          </c:spPr>
          <c:dPt>
            <c:idx val="0"/>
            <c:bubble3D val="0"/>
            <c:spPr>
              <a:solidFill>
                <a:srgbClr val="028090"/>
              </a:solidFill>
              <a:effectLst/>
            </c:spPr>
          </c:dPt>
          <c:dPt>
            <c:idx val="1"/>
            <c:bubble3D val="0"/>
            <c:spPr>
              <a:solidFill>
                <a:srgbClr val="00A896"/>
              </a:solidFill>
              <a:effectLst/>
            </c:spPr>
          </c:dPt>
          <c:dPt>
            <c:idx val="2"/>
            <c:bubble3D val="0"/>
            <c:spPr>
              <a:solidFill>
                <a:srgbClr val="02C39A"/>
              </a:solidFill>
              <a:effectLst/>
            </c:spPr>
          </c:dPt>
          <c:dPt>
            <c:idx val="3"/>
            <c:bubble3D val="0"/>
            <c:spPr>
              <a:solidFill>
                <a:srgbClr val="6FB3A8"/>
              </a:solidFill>
              <a:effectLst/>
            </c:spPr>
          </c:dPt>
          <c:dPt>
            <c:idx val="4"/>
            <c:bubble3D val="0"/>
            <c:spPr>
              <a:solidFill>
                <a:srgbClr val="C7DEDA"/>
              </a:solidFill>
              <a:effectLst/>
            </c:spPr>
          </c:dPt>
          <c:dLbls>
            <c:dLbl>
              <c:idx val="0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numFmt formatCode="General" sourceLinked="0"/>
              <c:spPr/>
              <c:txPr>
                <a:bodyPr/>
                <a:lstStyle/>
                <a:p>
                  <a:pPr>
                    <a:defRPr sz="1000" b="0" i="0" u="none" strike="noStrike">
                      <a:solidFill>
                        <a:srgbClr val="FFFFFF"/>
                      </a:solidFill>
                      <a:latin typeface="Arial"/>
                    </a:defRPr>
                  </a:pPr>
                </a:p>
              </c:txPr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numFmt formatCode="General" sourceLinked="0"/>
            <c:txPr>
              <a:bodyPr/>
              <a:lstStyle/>
              <a:p>
                <a:pPr>
                  <a:defRPr sz="1800" b="0" i="0" u="none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dLblPos val="ctr"/>
            <c:showLegendKey val="0"/>
            <c:showVal val="0"/>
            <c:showCatName val="1"/>
            <c:showSerName val="0"/>
            <c:showPercent val="1"/>
            <c:showBubbleSize val="0"/>
            <c:showLeaderLines val="0"/>
          </c:dLbls>
          <c:cat>
            <c:strRef>
              <c:f>Sheet1!$A$2:$A$6</c:f>
              <c:strCache>
                <c:ptCount val="5"/>
                <c:pt idx="0">
                  <c:v>Product development</c:v>
                </c:pt>
                <c:pt idx="1">
                  <c:v>Onboarding &amp; ops</c:v>
                </c:pt>
                <c:pt idx="2">
                  <c:v>Founder salaries</c:v>
                </c:pt>
                <c:pt idx="3">
                  <c:v>Office &amp; infra</c:v>
                </c:pt>
                <c:pt idx="4">
                  <c:v>Buffer</c:v>
                </c:pt>
              </c:strCache>
            </c:strRef>
          </c:cat>
          <c:val>
            <c:numRef>
              <c:f>Sheet1!$B$2:$B$6</c:f>
              <c:numCache>
                <c:ptCount val="5"/>
                <c:pt idx="0">
                  <c:v>22</c:v>
                </c:pt>
                <c:pt idx="1">
                  <c:v>11</c:v>
                </c:pt>
                <c:pt idx="2">
                  <c:v>15</c:v>
                </c:pt>
                <c:pt idx="3">
                  <c:v>7</c:v>
                </c:pt>
                <c:pt idx="4">
                  <c:v>11</c:v>
                </c:pt>
              </c:numCache>
            </c:numRef>
          </c:val>
        </c:ser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txPr>
        <a:bodyPr/>
        <a:lstStyle/>
        <a:p>
          <a:pPr>
            <a:defRPr sz="1100">
              <a:solidFill>
                <a:srgbClr val="0B2027"/>
              </a:solidFill>
            </a:defRPr>
          </a:pPr>
          <a:endParaRPr lang="en-US"/>
        </a:p>
      </c:txPr>
    </c:legend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13A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61520" cy="6858000"/>
          </a:xfrm>
          <a:prstGeom prst="rect">
            <a:avLst/>
          </a:prstGeom>
          <a:solidFill>
            <a:srgbClr val="013A40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-2011680"/>
            <a:ext cx="5943600" cy="5943600"/>
          </a:xfrm>
          <a:prstGeom prst="ellipse">
            <a:avLst/>
          </a:prstGeom>
          <a:solidFill>
            <a:srgbClr val="028090">
              <a:alpha val="30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10241280" y="3291840"/>
            <a:ext cx="3840480" cy="3840480"/>
          </a:xfrm>
          <a:prstGeom prst="ellipse">
            <a:avLst/>
          </a:prstGeom>
          <a:solidFill>
            <a:srgbClr val="02C39A">
              <a:alpha val="22000"/>
            </a:srgbClr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2960" y="2286000"/>
            <a:ext cx="8229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400" b="1" spc="300" kern="0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STAYEG</a:t>
            </a:r>
            <a:endParaRPr lang="en-US" sz="5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3246120"/>
            <a:ext cx="86868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trust layer for India's unorganized PG market</a:t>
            </a:r>
            <a:endParaRPr lang="en-US" sz="2000" dirty="0"/>
          </a:p>
        </p:txBody>
      </p:sp>
      <p:sp>
        <p:nvSpPr>
          <p:cNvPr id="7" name="Shape 5"/>
          <p:cNvSpPr/>
          <p:nvPr/>
        </p:nvSpPr>
        <p:spPr>
          <a:xfrm>
            <a:off x="822960" y="3977640"/>
            <a:ext cx="2011680" cy="0"/>
          </a:xfrm>
          <a:prstGeom prst="line">
            <a:avLst/>
          </a:prstGeom>
          <a:noFill/>
          <a:ln w="25400">
            <a:solidFill>
              <a:srgbClr val="02C39A"/>
            </a:solidFill>
            <a:prstDash val="solid"/>
          </a:ln>
        </p:spPr>
      </p:sp>
      <p:sp>
        <p:nvSpPr>
          <p:cNvPr id="8" name="Text 6"/>
          <p:cNvSpPr txBox="1"/>
          <p:nvPr/>
        </p:nvSpPr>
        <p:spPr>
          <a:xfrm>
            <a:off x="822960" y="4206240"/>
            <a:ext cx="5486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7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Pre-Seed Funding Round  •  2026</a:t>
            </a:r>
            <a:endParaRPr lang="en-US" sz="1400" dirty="0"/>
          </a:p>
        </p:txBody>
      </p:sp>
      <p:sp>
        <p:nvSpPr>
          <p:cNvPr id="9" name="Text 7"/>
          <p:cNvSpPr txBox="1"/>
          <p:nvPr/>
        </p:nvSpPr>
        <p:spPr>
          <a:xfrm>
            <a:off x="822960" y="59893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P. Manjunath Reddy  &amp;  A. Durga Prasad, Co-Founders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TRACTION &amp; VALIDATION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we really are — and the 90-day plan to de-risk it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11064240" cy="1188720"/>
          </a:xfrm>
          <a:prstGeom prst="roundRect">
            <a:avLst>
              <a:gd name="adj" fmla="val 6154"/>
            </a:avLst>
          </a:prstGeom>
          <a:solidFill>
            <a:srgbClr val="EDF5F3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2960" y="210312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have today</a:t>
            </a:r>
            <a:endParaRPr lang="en-US" sz="14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450592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working MVP, and informal conversations with PG owners in our personal network who've confirmed the digital-identity pain point. No paying customers, no signed pilots, no structured interviews yet — we're not overstating this.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548640" y="3429000"/>
            <a:ext cx="344424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CE7E5"/>
            </a:solidFill>
            <a:prstDash val="solid"/>
          </a:ln>
        </p:spPr>
      </p:sp>
      <p:sp>
        <p:nvSpPr>
          <p:cNvPr id="8" name="Shape 6"/>
          <p:cNvSpPr/>
          <p:nvPr/>
        </p:nvSpPr>
        <p:spPr>
          <a:xfrm>
            <a:off x="822960" y="361188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9" name="Text 7"/>
          <p:cNvSpPr txBox="1"/>
          <p:nvPr/>
        </p:nvSpPr>
        <p:spPr>
          <a:xfrm>
            <a:off x="822960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30" dirty="0"/>
          </a:p>
        </p:txBody>
      </p:sp>
      <p:sp>
        <p:nvSpPr>
          <p:cNvPr id="10" name="Text 8"/>
          <p:cNvSpPr txBox="1"/>
          <p:nvPr/>
        </p:nvSpPr>
        <p:spPr>
          <a:xfrm>
            <a:off x="1463040" y="3611880"/>
            <a:ext cx="225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1-4</a:t>
            </a:r>
            <a:endParaRPr lang="en-US" sz="1050" dirty="0"/>
          </a:p>
        </p:txBody>
      </p:sp>
      <p:sp>
        <p:nvSpPr>
          <p:cNvPr id="11" name="Text 9"/>
          <p:cNvSpPr txBox="1"/>
          <p:nvPr/>
        </p:nvSpPr>
        <p:spPr>
          <a:xfrm>
            <a:off x="822960" y="4251960"/>
            <a:ext cx="289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Structured interviews</a:t>
            </a:r>
            <a:endParaRPr lang="en-US" sz="1500" dirty="0"/>
          </a:p>
        </p:txBody>
      </p:sp>
      <p:sp>
        <p:nvSpPr>
          <p:cNvPr id="12" name="Text 10"/>
          <p:cNvSpPr txBox="1"/>
          <p:nvPr/>
        </p:nvSpPr>
        <p:spPr>
          <a:xfrm>
            <a:off x="822960" y="4709160"/>
            <a:ext cx="289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15-20 formal conversations with target-city owners: test pricing, willingness to pay, gateway trust.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4358640" y="3429000"/>
            <a:ext cx="344424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CE7E5"/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4632960" y="361188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4632960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30" dirty="0"/>
          </a:p>
        </p:txBody>
      </p:sp>
      <p:sp>
        <p:nvSpPr>
          <p:cNvPr id="16" name="Text 14"/>
          <p:cNvSpPr txBox="1"/>
          <p:nvPr/>
        </p:nvSpPr>
        <p:spPr>
          <a:xfrm>
            <a:off x="5273040" y="3611880"/>
            <a:ext cx="225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4-8</a:t>
            </a:r>
            <a:endParaRPr lang="en-US" sz="1050" dirty="0"/>
          </a:p>
        </p:txBody>
      </p:sp>
      <p:sp>
        <p:nvSpPr>
          <p:cNvPr id="17" name="Text 15"/>
          <p:cNvSpPr txBox="1"/>
          <p:nvPr/>
        </p:nvSpPr>
        <p:spPr>
          <a:xfrm>
            <a:off x="4632960" y="4251960"/>
            <a:ext cx="289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Pick &amp; launch 1 city</a:t>
            </a:r>
            <a:endParaRPr lang="en-US" sz="1500" dirty="0"/>
          </a:p>
        </p:txBody>
      </p:sp>
      <p:sp>
        <p:nvSpPr>
          <p:cNvPr id="18" name="Text 16"/>
          <p:cNvSpPr txBox="1"/>
          <p:nvPr/>
        </p:nvSpPr>
        <p:spPr>
          <a:xfrm>
            <a:off x="4632960" y="4709160"/>
            <a:ext cx="289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 verified-identity onboarding for 50-100 PGs in one dense micro-market.</a:t>
            </a:r>
            <a:endParaRPr lang="en-US" sz="1150" dirty="0"/>
          </a:p>
        </p:txBody>
      </p:sp>
      <p:sp>
        <p:nvSpPr>
          <p:cNvPr id="19" name="Shape 17"/>
          <p:cNvSpPr/>
          <p:nvPr/>
        </p:nvSpPr>
        <p:spPr>
          <a:xfrm>
            <a:off x="8168640" y="3429000"/>
            <a:ext cx="3444240" cy="2468880"/>
          </a:xfrm>
          <a:prstGeom prst="roundRect">
            <a:avLst>
              <a:gd name="adj" fmla="val 2963"/>
            </a:avLst>
          </a:prstGeom>
          <a:solidFill>
            <a:srgbClr val="FFFFFF"/>
          </a:solidFill>
          <a:ln w="12700">
            <a:solidFill>
              <a:srgbClr val="DCE7E5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442960" y="3611880"/>
            <a:ext cx="502920" cy="502920"/>
          </a:xfrm>
          <a:prstGeom prst="ellipse">
            <a:avLst/>
          </a:prstGeom>
          <a:solidFill>
            <a:srgbClr val="00A896"/>
          </a:solidFill>
          <a:ln/>
        </p:spPr>
      </p:sp>
      <p:sp>
        <p:nvSpPr>
          <p:cNvPr id="21" name="Text 19"/>
          <p:cNvSpPr txBox="1"/>
          <p:nvPr/>
        </p:nvSpPr>
        <p:spPr>
          <a:xfrm>
            <a:off x="8442960" y="3611880"/>
            <a:ext cx="5029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3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30" dirty="0"/>
          </a:p>
        </p:txBody>
      </p:sp>
      <p:sp>
        <p:nvSpPr>
          <p:cNvPr id="22" name="Text 20"/>
          <p:cNvSpPr txBox="1"/>
          <p:nvPr/>
        </p:nvSpPr>
        <p:spPr>
          <a:xfrm>
            <a:off x="9083040" y="3611880"/>
            <a:ext cx="22555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Weeks 8-13</a:t>
            </a:r>
            <a:endParaRPr lang="en-US" sz="1050" dirty="0"/>
          </a:p>
        </p:txBody>
      </p:sp>
      <p:sp>
        <p:nvSpPr>
          <p:cNvPr id="23" name="Text 21"/>
          <p:cNvSpPr txBox="1"/>
          <p:nvPr/>
        </p:nvSpPr>
        <p:spPr>
          <a:xfrm>
            <a:off x="8442960" y="4251960"/>
            <a:ext cx="2895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Measure real pull</a:t>
            </a:r>
            <a:endParaRPr lang="en-US" sz="1500" dirty="0"/>
          </a:p>
        </p:txBody>
      </p:sp>
      <p:sp>
        <p:nvSpPr>
          <p:cNvPr id="24" name="Text 22"/>
          <p:cNvSpPr txBox="1"/>
          <p:nvPr/>
        </p:nvSpPr>
        <p:spPr>
          <a:xfrm>
            <a:off x="8442960" y="4709160"/>
            <a:ext cx="289560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tenant enquiries generated, owner engagement, and readiness to pay for promoted listings.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1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3-YEAR ROADMAP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₹100 Cr is a valuation target we build toward — not a revenue promise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3444240" cy="502920"/>
          </a:xfrm>
          <a:prstGeom prst="roundRect">
            <a:avLst>
              <a:gd name="adj" fmla="val 49091"/>
            </a:avLst>
          </a:prstGeom>
          <a:solidFill>
            <a:srgbClr val="02809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2103120"/>
            <a:ext cx="344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0-9</a:t>
            </a:r>
            <a:endParaRPr lang="en-US" sz="1300" dirty="0"/>
          </a:p>
        </p:txBody>
      </p:sp>
      <p:sp>
        <p:nvSpPr>
          <p:cNvPr id="6" name="Text 4"/>
          <p:cNvSpPr txBox="1"/>
          <p:nvPr/>
        </p:nvSpPr>
        <p:spPr>
          <a:xfrm>
            <a:off x="548640" y="2788920"/>
            <a:ext cx="344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 + Launch</a:t>
            </a:r>
            <a:endParaRPr lang="en-US" sz="1600" dirty="0"/>
          </a:p>
        </p:txBody>
      </p:sp>
      <p:sp>
        <p:nvSpPr>
          <p:cNvPr id="7" name="Text 5"/>
          <p:cNvSpPr txBox="1"/>
          <p:nvPr/>
        </p:nvSpPr>
        <p:spPr>
          <a:xfrm>
            <a:off x="548640" y="3291840"/>
            <a:ext cx="3444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interviews, 1-city pilot, 50-100 live paying-eligible PGs, prove ARPU signal.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011168" y="2240280"/>
            <a:ext cx="329184" cy="256032"/>
          </a:xfrm>
          <a:prstGeom prst="rightArrow">
            <a:avLst/>
          </a:prstGeom>
          <a:solidFill>
            <a:srgbClr val="5A6B6E"/>
          </a:solidFill>
          <a:ln/>
        </p:spPr>
      </p:sp>
      <p:sp>
        <p:nvSpPr>
          <p:cNvPr id="9" name="Shape 7"/>
          <p:cNvSpPr/>
          <p:nvPr/>
        </p:nvSpPr>
        <p:spPr>
          <a:xfrm>
            <a:off x="4358640" y="2103120"/>
            <a:ext cx="3444240" cy="502920"/>
          </a:xfrm>
          <a:prstGeom prst="roundRect">
            <a:avLst>
              <a:gd name="adj" fmla="val 49091"/>
            </a:avLst>
          </a:prstGeom>
          <a:solidFill>
            <a:srgbClr val="00A896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4358640" y="2103120"/>
            <a:ext cx="344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Months 9-18</a:t>
            </a:r>
            <a:endParaRPr lang="en-US" sz="1300" dirty="0"/>
          </a:p>
        </p:txBody>
      </p:sp>
      <p:sp>
        <p:nvSpPr>
          <p:cNvPr id="11" name="Text 9"/>
          <p:cNvSpPr txBox="1"/>
          <p:nvPr/>
        </p:nvSpPr>
        <p:spPr>
          <a:xfrm>
            <a:off x="4358640" y="2788920"/>
            <a:ext cx="344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Prove the model</a:t>
            </a:r>
            <a:endParaRPr lang="en-US" sz="1600" dirty="0"/>
          </a:p>
        </p:txBody>
      </p:sp>
      <p:sp>
        <p:nvSpPr>
          <p:cNvPr id="12" name="Text 10"/>
          <p:cNvSpPr txBox="1"/>
          <p:nvPr/>
        </p:nvSpPr>
        <p:spPr>
          <a:xfrm>
            <a:off x="4358640" y="3291840"/>
            <a:ext cx="3444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Scale to 500-1,000 PGs, enter a 2nd city, confirm retention &amp; unit economics before raising further.</a:t>
            </a:r>
            <a:endParaRPr lang="en-US" sz="1200" dirty="0"/>
          </a:p>
        </p:txBody>
      </p:sp>
      <p:sp>
        <p:nvSpPr>
          <p:cNvPr id="13" name="Shape 11"/>
          <p:cNvSpPr/>
          <p:nvPr/>
        </p:nvSpPr>
        <p:spPr>
          <a:xfrm>
            <a:off x="7821168" y="2240280"/>
            <a:ext cx="329184" cy="256032"/>
          </a:xfrm>
          <a:prstGeom prst="rightArrow">
            <a:avLst/>
          </a:prstGeom>
          <a:solidFill>
            <a:srgbClr val="5A6B6E"/>
          </a:solidFill>
          <a:ln/>
        </p:spPr>
      </p:sp>
      <p:sp>
        <p:nvSpPr>
          <p:cNvPr id="14" name="Shape 12"/>
          <p:cNvSpPr/>
          <p:nvPr/>
        </p:nvSpPr>
        <p:spPr>
          <a:xfrm>
            <a:off x="8168640" y="2103120"/>
            <a:ext cx="3444240" cy="502920"/>
          </a:xfrm>
          <a:prstGeom prst="roundRect">
            <a:avLst>
              <a:gd name="adj" fmla="val 49091"/>
            </a:avLst>
          </a:prstGeom>
          <a:solidFill>
            <a:srgbClr val="02C39A"/>
          </a:solidFill>
          <a:ln/>
        </p:spPr>
      </p:sp>
      <p:sp>
        <p:nvSpPr>
          <p:cNvPr id="15" name="Text 13"/>
          <p:cNvSpPr txBox="1"/>
          <p:nvPr/>
        </p:nvSpPr>
        <p:spPr>
          <a:xfrm>
            <a:off x="8168640" y="2103120"/>
            <a:ext cx="344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 2-3</a:t>
            </a:r>
            <a:endParaRPr lang="en-US" sz="1300" dirty="0"/>
          </a:p>
        </p:txBody>
      </p:sp>
      <p:sp>
        <p:nvSpPr>
          <p:cNvPr id="16" name="Text 14"/>
          <p:cNvSpPr txBox="1"/>
          <p:nvPr/>
        </p:nvSpPr>
        <p:spPr>
          <a:xfrm>
            <a:off x="8168640" y="2788920"/>
            <a:ext cx="344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Scale toward the target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8168640" y="3291840"/>
            <a:ext cx="3444240" cy="1554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2,500-3,000 paying PGs across 2-3 cities → ₹8-12 Cr ARR → ~₹100 Cr valuation at a ~10x multiple, if metrics hold.</a:t>
            </a:r>
            <a:endParaRPr lang="en-US" sz="1200" dirty="0"/>
          </a:p>
        </p:txBody>
      </p:sp>
      <p:sp>
        <p:nvSpPr>
          <p:cNvPr id="18" name="Text 16"/>
          <p:cNvSpPr txBox="1"/>
          <p:nvPr/>
        </p:nvSpPr>
        <p:spPr>
          <a:xfrm>
            <a:off x="548640" y="5074920"/>
            <a:ext cx="110642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B554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not ₹100 Cr revenue in 3 years, as originally framed: neither Stanza nor Zolo — with 10-20x more capital — reached that scale in 9-11 years. We'd rather hit a validated, smaller number than promise one the market has never supported.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1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ASK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₹65-75L pre-seed — 12 months of runway to validate or kill the model</a:t>
            </a:r>
            <a:endParaRPr lang="en-US" sz="32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548640" y="1965960"/>
          <a:ext cx="5120640" cy="411480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graphicFrame>
        <p:nvGraphicFramePr>
          <p:cNvPr id="13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6035040" y="2103120"/>
          <a:ext cx="5577840" cy="3291840"/>
        </p:xfrm>
        <a:graphic>
          <a:graphicData uri="http://schemas.openxmlformats.org/drawingml/2006/table">
            <a:tbl>
              <a:tblPr/>
              <a:tblGrid>
                <a:gridCol w="2103120"/>
                <a:gridCol w="2286000"/>
                <a:gridCol w="1005840"/>
              </a:tblGrid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Product development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Lean tech team (tech lead + full-stack + mobile)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₹22L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Onboarding &amp; ops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Field execs onboarding owners in launch city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₹11L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Founder salaries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 founders, modest pre-seed comp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₹15L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Office &amp; infra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Small office, cloud, tools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₹7L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Buffer (~15%)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Runway cushion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₹11L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6" name="Text 2"/>
          <p:cNvSpPr txBox="1"/>
          <p:nvPr/>
        </p:nvSpPr>
        <p:spPr>
          <a:xfrm>
            <a:off x="6035040" y="5577840"/>
            <a:ext cx="5577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Figures are founder estimates built from our own cost models, not yet finalized with confirmed vendor/salary numbers.</a:t>
            </a:r>
            <a:endParaRPr lang="en-US" sz="1000" dirty="0"/>
          </a:p>
        </p:txBody>
      </p:sp>
      <p:sp>
        <p:nvSpPr>
          <p:cNvPr id="7" name="Text 3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1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Founder-market fit starts with who's building it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5303520" cy="3108960"/>
          </a:xfrm>
          <a:prstGeom prst="roundRect">
            <a:avLst>
              <a:gd name="adj" fmla="val 2353"/>
            </a:avLst>
          </a:prstGeom>
          <a:solidFill>
            <a:srgbClr val="EDF5F3"/>
          </a:solidFill>
          <a:ln/>
        </p:spPr>
      </p:sp>
      <p:sp>
        <p:nvSpPr>
          <p:cNvPr id="5" name="Shape 3"/>
          <p:cNvSpPr/>
          <p:nvPr/>
        </p:nvSpPr>
        <p:spPr>
          <a:xfrm>
            <a:off x="2697480" y="2423160"/>
            <a:ext cx="1005840" cy="10058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2697480" y="242316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PM</a:t>
            </a:r>
            <a:endParaRPr lang="en-US" sz="2860" dirty="0"/>
          </a:p>
        </p:txBody>
      </p:sp>
      <p:sp>
        <p:nvSpPr>
          <p:cNvPr id="7" name="Text 5"/>
          <p:cNvSpPr txBox="1"/>
          <p:nvPr/>
        </p:nvSpPr>
        <p:spPr>
          <a:xfrm>
            <a:off x="548640" y="36576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P. Manjunath Reddy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548640" y="40233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</a:t>
            </a:r>
            <a:endParaRPr lang="en-US" sz="1250" dirty="0"/>
          </a:p>
        </p:txBody>
      </p:sp>
      <p:sp>
        <p:nvSpPr>
          <p:cNvPr id="9" name="Text 7"/>
          <p:cNvSpPr txBox="1"/>
          <p:nvPr/>
        </p:nvSpPr>
        <p:spPr>
          <a:xfrm>
            <a:off x="548640" y="443484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linkedin.com/in/polakamanjunathareddy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309360" y="2103120"/>
            <a:ext cx="5303520" cy="3108960"/>
          </a:xfrm>
          <a:prstGeom prst="roundRect">
            <a:avLst>
              <a:gd name="adj" fmla="val 2353"/>
            </a:avLst>
          </a:prstGeom>
          <a:solidFill>
            <a:srgbClr val="EDF5F3"/>
          </a:solidFill>
          <a:ln/>
        </p:spPr>
      </p:sp>
      <p:sp>
        <p:nvSpPr>
          <p:cNvPr id="11" name="Shape 9"/>
          <p:cNvSpPr/>
          <p:nvPr/>
        </p:nvSpPr>
        <p:spPr>
          <a:xfrm>
            <a:off x="8458200" y="2423160"/>
            <a:ext cx="1005840" cy="100584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8458200" y="2423160"/>
            <a:ext cx="10058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6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</a:t>
            </a:r>
            <a:endParaRPr lang="en-US" sz="2860" dirty="0"/>
          </a:p>
        </p:txBody>
      </p:sp>
      <p:sp>
        <p:nvSpPr>
          <p:cNvPr id="13" name="Text 11"/>
          <p:cNvSpPr txBox="1"/>
          <p:nvPr/>
        </p:nvSpPr>
        <p:spPr>
          <a:xfrm>
            <a:off x="6309360" y="36576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A. Durga Prasad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6309360" y="402336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Co-Founder</a:t>
            </a:r>
            <a:endParaRPr lang="en-US" sz="1250" dirty="0"/>
          </a:p>
        </p:txBody>
      </p:sp>
      <p:sp>
        <p:nvSpPr>
          <p:cNvPr id="15" name="Text 13"/>
          <p:cNvSpPr txBox="1"/>
          <p:nvPr/>
        </p:nvSpPr>
        <p:spPr>
          <a:xfrm>
            <a:off x="6309360" y="443484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linkedin.com/in/a-durga-prasad-791832146</a:t>
            </a:r>
            <a:endParaRPr lang="en-US" sz="105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557784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i="1" dirty="0">
                <a:solidFill>
                  <a:srgbClr val="B554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[ Add specific operating history, prior startups, or domain expertise here — this is the section investors scrutinize hardest for a pre-seed check. ]</a:t>
            </a:r>
            <a:endParaRPr lang="en-US" sz="1150" dirty="0"/>
          </a:p>
        </p:txBody>
      </p:sp>
      <p:sp>
        <p:nvSpPr>
          <p:cNvPr id="17" name="Text 15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13</a:t>
            </a:r>
            <a:endParaRPr lang="en-US" sz="1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13A4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2286000" y="-2286000"/>
            <a:ext cx="5486400" cy="5486400"/>
          </a:xfrm>
          <a:prstGeom prst="ellipse">
            <a:avLst/>
          </a:prstGeom>
          <a:solidFill>
            <a:srgbClr val="028090">
              <a:alpha val="28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9601200" y="4114800"/>
            <a:ext cx="4572000" cy="4572000"/>
          </a:xfrm>
          <a:prstGeom prst="ellipse">
            <a:avLst/>
          </a:prstGeom>
          <a:solidFill>
            <a:srgbClr val="02C39A">
              <a:alpha val="22000"/>
            </a:srgbClr>
          </a:solidFill>
          <a:ln/>
        </p:spPr>
      </p:sp>
      <p:sp>
        <p:nvSpPr>
          <p:cNvPr id="4" name="Text 2"/>
          <p:cNvSpPr txBox="1"/>
          <p:nvPr/>
        </p:nvSpPr>
        <p:spPr>
          <a:xfrm>
            <a:off x="822960" y="2286000"/>
            <a:ext cx="10515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We're not asking you to fund a ₹100 Cr promise.</a:t>
            </a:r>
            <a:endParaRPr lang="en-US" sz="3000" dirty="0"/>
          </a:p>
        </p:txBody>
      </p:sp>
      <p:sp>
        <p:nvSpPr>
          <p:cNvPr id="5" name="Text 3"/>
          <p:cNvSpPr txBox="1"/>
          <p:nvPr/>
        </p:nvSpPr>
        <p:spPr>
          <a:xfrm>
            <a:off x="822960" y="3246120"/>
            <a:ext cx="9966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20000"/>
              </a:lnSpc>
              <a:buNone/>
            </a:pPr>
            <a:r>
              <a:rPr lang="en-US" sz="1700" i="1" dirty="0">
                <a:solidFill>
                  <a:srgbClr val="00A89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We're asking you to fund the 90 days it takes to find out if the promise is real — and build honestly from there.</a:t>
            </a:r>
            <a:endParaRPr lang="en-US" sz="1700" dirty="0"/>
          </a:p>
        </p:txBody>
      </p:sp>
      <p:sp>
        <p:nvSpPr>
          <p:cNvPr id="6" name="Shape 4"/>
          <p:cNvSpPr/>
          <p:nvPr/>
        </p:nvSpPr>
        <p:spPr>
          <a:xfrm>
            <a:off x="822960" y="4297680"/>
            <a:ext cx="2011680" cy="0"/>
          </a:xfrm>
          <a:prstGeom prst="line">
            <a:avLst/>
          </a:prstGeom>
          <a:noFill/>
          <a:ln w="25400">
            <a:solidFill>
              <a:srgbClr val="02C39A"/>
            </a:solidFill>
            <a:prstDash val="solid"/>
          </a:ln>
        </p:spPr>
      </p:sp>
      <p:sp>
        <p:nvSpPr>
          <p:cNvPr id="7" name="Text 5"/>
          <p:cNvSpPr txBox="1"/>
          <p:nvPr/>
        </p:nvSpPr>
        <p:spPr>
          <a:xfrm>
            <a:off x="822960" y="59436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7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StayEg  —  P. Manjunath Reddy  &amp;  A. Durga Prasad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India's PG market runs on trust nobody can verify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444240" cy="3931920"/>
          </a:xfrm>
          <a:prstGeom prst="roundRect">
            <a:avLst>
              <a:gd name="adj" fmla="val 2124"/>
            </a:avLst>
          </a:prstGeom>
          <a:solidFill>
            <a:srgbClr val="EDF5F3"/>
          </a:solidFill>
          <a:ln/>
        </p:spPr>
      </p:sp>
      <p:sp>
        <p:nvSpPr>
          <p:cNvPr id="5" name="Shape 3"/>
          <p:cNvSpPr/>
          <p:nvPr/>
        </p:nvSpPr>
        <p:spPr>
          <a:xfrm>
            <a:off x="868680" y="2286000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68680" y="2286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</a:t>
            </a:r>
            <a:endParaRPr lang="en-US" sz="182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3063240"/>
            <a:ext cx="280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Tenants</a:t>
            </a:r>
            <a:endParaRPr lang="en-US" sz="1800" dirty="0"/>
          </a:p>
        </p:txBody>
      </p:sp>
      <p:sp>
        <p:nvSpPr>
          <p:cNvPr id="8" name="Text 6"/>
          <p:cNvSpPr txBox="1"/>
          <p:nvPr/>
        </p:nvSpPr>
        <p:spPr>
          <a:xfrm>
            <a:off x="868680" y="3520440"/>
            <a:ext cx="2804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way to verify a PG is real, safe, or accurately priced before showing up. Pricing is opaque and reviews are unreliable.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4358640" y="1965960"/>
            <a:ext cx="3444240" cy="3931920"/>
          </a:xfrm>
          <a:prstGeom prst="roundRect">
            <a:avLst>
              <a:gd name="adj" fmla="val 2124"/>
            </a:avLst>
          </a:prstGeom>
          <a:solidFill>
            <a:srgbClr val="EDF5F3"/>
          </a:solidFill>
          <a:ln/>
        </p:spPr>
      </p:sp>
      <p:sp>
        <p:nvSpPr>
          <p:cNvPr id="10" name="Shape 8"/>
          <p:cNvSpPr/>
          <p:nvPr/>
        </p:nvSpPr>
        <p:spPr>
          <a:xfrm>
            <a:off x="4678680" y="2286000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4678680" y="2286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</a:t>
            </a:r>
            <a:endParaRPr lang="en-US" sz="1820" dirty="0"/>
          </a:p>
        </p:txBody>
      </p:sp>
      <p:sp>
        <p:nvSpPr>
          <p:cNvPr id="12" name="Text 10"/>
          <p:cNvSpPr txBox="1"/>
          <p:nvPr/>
        </p:nvSpPr>
        <p:spPr>
          <a:xfrm>
            <a:off x="4678680" y="3063240"/>
            <a:ext cx="280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PG Owners</a:t>
            </a:r>
            <a:endParaRPr lang="en-US" sz="1800" dirty="0"/>
          </a:p>
        </p:txBody>
      </p:sp>
      <p:sp>
        <p:nvSpPr>
          <p:cNvPr id="13" name="Text 11"/>
          <p:cNvSpPr txBox="1"/>
          <p:nvPr/>
        </p:nvSpPr>
        <p:spPr>
          <a:xfrm>
            <a:off x="4678680" y="3520440"/>
            <a:ext cx="2804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digital presence at all — invisible to renters searching online. Vacant beds sit empty while listings go to word-of-mouth only.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8168640" y="1965960"/>
            <a:ext cx="3444240" cy="3931920"/>
          </a:xfrm>
          <a:prstGeom prst="roundRect">
            <a:avLst>
              <a:gd name="adj" fmla="val 2124"/>
            </a:avLst>
          </a:prstGeom>
          <a:solidFill>
            <a:srgbClr val="EDF5F3"/>
          </a:solidFill>
          <a:ln/>
        </p:spPr>
      </p:sp>
      <p:sp>
        <p:nvSpPr>
          <p:cNvPr id="15" name="Shape 13"/>
          <p:cNvSpPr/>
          <p:nvPr/>
        </p:nvSpPr>
        <p:spPr>
          <a:xfrm>
            <a:off x="8488680" y="2286000"/>
            <a:ext cx="640080" cy="640080"/>
          </a:xfrm>
          <a:prstGeom prst="ellipse">
            <a:avLst/>
          </a:prstGeom>
          <a:solidFill>
            <a:srgbClr val="028090"/>
          </a:solidFill>
          <a:ln/>
        </p:spPr>
      </p:sp>
      <p:sp>
        <p:nvSpPr>
          <p:cNvPr id="16" name="Text 14"/>
          <p:cNvSpPr txBox="1"/>
          <p:nvPr/>
        </p:nvSpPr>
        <p:spPr>
          <a:xfrm>
            <a:off x="8488680" y="2286000"/>
            <a:ext cx="6400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2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</a:t>
            </a:r>
            <a:endParaRPr lang="en-US" sz="1820" dirty="0"/>
          </a:p>
        </p:txBody>
      </p:sp>
      <p:sp>
        <p:nvSpPr>
          <p:cNvPr id="17" name="Text 15"/>
          <p:cNvSpPr txBox="1"/>
          <p:nvPr/>
        </p:nvSpPr>
        <p:spPr>
          <a:xfrm>
            <a:off x="8488680" y="3063240"/>
            <a:ext cx="2804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Market</a:t>
            </a:r>
            <a:endParaRPr lang="en-US" sz="1800" dirty="0"/>
          </a:p>
        </p:txBody>
      </p:sp>
      <p:sp>
        <p:nvSpPr>
          <p:cNvPr id="18" name="Text 16"/>
          <p:cNvSpPr txBox="1"/>
          <p:nvPr/>
        </p:nvSpPr>
        <p:spPr>
          <a:xfrm>
            <a:off x="8488680" y="3520440"/>
            <a:ext cx="280416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95% of India's ~7.7M PG beds are unorganized. Trust and discovery are solved for organized brands — not for the individual owner.</a:t>
            </a:r>
            <a:endParaRPr lang="en-US" sz="1300" dirty="0"/>
          </a:p>
        </p:txBody>
      </p:sp>
      <p:sp>
        <p:nvSpPr>
          <p:cNvPr id="19" name="Text 17"/>
          <p:cNvSpPr txBox="1"/>
          <p:nvPr/>
        </p:nvSpPr>
        <p:spPr>
          <a:xfrm>
            <a:off x="548640" y="617220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Founder insight: in direct conversations, PG owners in our network describe this as a “digital identity” problem first — before they ever ask about rent-tracking software.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NOW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large, underserved market at an inflection point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011680"/>
            <a:ext cx="2560320" cy="1920240"/>
          </a:xfrm>
          <a:prstGeom prst="roundRect">
            <a:avLst>
              <a:gd name="adj" fmla="val 3810"/>
            </a:avLst>
          </a:prstGeom>
          <a:solidFill>
            <a:srgbClr val="013A40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548640" y="21945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7.7M</a:t>
            </a:r>
            <a:endParaRPr lang="en-US" sz="3400" dirty="0"/>
          </a:p>
        </p:txBody>
      </p:sp>
      <p:sp>
        <p:nvSpPr>
          <p:cNvPr id="6" name="Text 4"/>
          <p:cNvSpPr txBox="1"/>
          <p:nvPr/>
        </p:nvSpPr>
        <p:spPr>
          <a:xfrm>
            <a:off x="731520" y="306324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PG beds in India — total estimated bed supply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383280" y="2011680"/>
            <a:ext cx="2560320" cy="1920240"/>
          </a:xfrm>
          <a:prstGeom prst="roundRect">
            <a:avLst>
              <a:gd name="adj" fmla="val 3810"/>
            </a:avLst>
          </a:prstGeom>
          <a:solidFill>
            <a:srgbClr val="013A40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3383280" y="21945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~5%</a:t>
            </a:r>
            <a:endParaRPr lang="en-US" sz="3400" dirty="0"/>
          </a:p>
        </p:txBody>
      </p:sp>
      <p:sp>
        <p:nvSpPr>
          <p:cNvPr id="9" name="Text 7"/>
          <p:cNvSpPr txBox="1"/>
          <p:nvPr/>
        </p:nvSpPr>
        <p:spPr>
          <a:xfrm>
            <a:off x="3566160" y="306324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currently served by any organized / digital player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217920" y="2011680"/>
            <a:ext cx="2560320" cy="1920240"/>
          </a:xfrm>
          <a:prstGeom prst="roundRect">
            <a:avLst>
              <a:gd name="adj" fmla="val 3810"/>
            </a:avLst>
          </a:prstGeom>
          <a:solidFill>
            <a:srgbClr val="013A40"/>
          </a:solidFill>
          <a:ln/>
        </p:spPr>
      </p:sp>
      <p:sp>
        <p:nvSpPr>
          <p:cNvPr id="11" name="Text 9"/>
          <p:cNvSpPr txBox="1"/>
          <p:nvPr/>
        </p:nvSpPr>
        <p:spPr>
          <a:xfrm>
            <a:off x="6217920" y="21945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~50M</a:t>
            </a:r>
            <a:endParaRPr lang="en-US" sz="3400" dirty="0"/>
          </a:p>
        </p:txBody>
      </p:sp>
      <p:sp>
        <p:nvSpPr>
          <p:cNvPr id="12" name="Text 10"/>
          <p:cNvSpPr txBox="1"/>
          <p:nvPr/>
        </p:nvSpPr>
        <p:spPr>
          <a:xfrm>
            <a:off x="6400800" y="306324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Urban migrants aged 20-34 relocating for work or study, annually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9052560" y="2011680"/>
            <a:ext cx="2560320" cy="1920240"/>
          </a:xfrm>
          <a:prstGeom prst="roundRect">
            <a:avLst>
              <a:gd name="adj" fmla="val 3810"/>
            </a:avLst>
          </a:prstGeom>
          <a:solidFill>
            <a:srgbClr val="013A40"/>
          </a:solidFill>
          <a:ln/>
        </p:spPr>
      </p:sp>
      <p:sp>
        <p:nvSpPr>
          <p:cNvPr id="14" name="Text 12"/>
          <p:cNvSpPr txBox="1"/>
          <p:nvPr/>
        </p:nvSpPr>
        <p:spPr>
          <a:xfrm>
            <a:off x="9052560" y="2194560"/>
            <a:ext cx="25603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400" b="1" dirty="0">
                <a:solidFill>
                  <a:srgbClr val="02C39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17-38%</a:t>
            </a:r>
            <a:endParaRPr lang="en-US" sz="3400" dirty="0"/>
          </a:p>
        </p:txBody>
      </p:sp>
      <p:sp>
        <p:nvSpPr>
          <p:cNvPr id="15" name="Text 13"/>
          <p:cNvSpPr txBox="1"/>
          <p:nvPr/>
        </p:nvSpPr>
        <p:spPr>
          <a:xfrm>
            <a:off x="9235440" y="3063240"/>
            <a:ext cx="21945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F7FAF9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CAGR range across industry forecasts for organized co-living/PG (2024-2030)</a:t>
            </a:r>
            <a:endParaRPr lang="en-US" sz="1100" dirty="0"/>
          </a:p>
        </p:txBody>
      </p:sp>
      <p:sp>
        <p:nvSpPr>
          <p:cNvPr id="16" name="Text 14"/>
          <p:cNvSpPr txBox="1"/>
          <p:nvPr/>
        </p:nvSpPr>
        <p:spPr>
          <a:xfrm>
            <a:off x="548640" y="4297680"/>
            <a:ext cx="110642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this is a founder-timing story, not just a market-size story:</a:t>
            </a:r>
            <a:endParaRPr lang="en-US" sz="1600" dirty="0"/>
          </a:p>
        </p:txBody>
      </p:sp>
      <p:sp>
        <p:nvSpPr>
          <p:cNvPr id="17" name="Text 15"/>
          <p:cNvSpPr txBox="1"/>
          <p:nvPr/>
        </p:nvSpPr>
        <p:spPr>
          <a:xfrm>
            <a:off x="548640" y="4663440"/>
            <a:ext cx="1106424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Smartphone + UPI penetration among tenants and owners has crossed the threshold needed for a digital-first PG workflow — this wasn't true 5 years ago.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Municipal safety/zoning enforcement (e.g. BBMP) is pushing unorganized owners to professionalize or shut — creating a natural moment to adopt a free digital identity.</a:t>
            </a:r>
            <a:endParaRPr lang="en-US" sz="1300" dirty="0"/>
          </a:p>
          <a:p>
            <a:pPr marL="342900" indent="-342900">
              <a:lnSpc>
                <a:spcPct val="110000"/>
              </a:lnSpc>
              <a:spcAft>
                <a:spcPts val="1000"/>
              </a:spcAft>
              <a:buSzPct val="100000"/>
              <a:buChar char="▪"/>
            </a:pPr>
            <a:r>
              <a:rPr lang="en-US" sz="13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well-funded competitor (Stanza, Zolo, Colive) chose the asset-heavy operator model — leaving the asset-light, owner-tools layer largely open in India.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MARKET SIZE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Bottom-up TAM / SAM / SOM sizing</a:t>
            </a:r>
            <a:endParaRPr lang="en-US" sz="32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65960"/>
          <a:ext cx="11064240" cy="2377440"/>
        </p:xfrm>
        <a:graphic>
          <a:graphicData uri="http://schemas.openxmlformats.org/drawingml/2006/table">
            <a:tbl>
              <a:tblPr/>
              <a:tblGrid>
                <a:gridCol w="1280160"/>
                <a:gridCol w="3657600"/>
                <a:gridCol w="4663440"/>
                <a:gridCol w="1645920"/>
              </a:tblGrid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Definition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Calculation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Value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TAM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All PG establishments in India, if fully monetized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~280K PGs × ₹30K–40K/yr ARPU (hypothesis)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₹840Cr – 1,120Cr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SAM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PGs large/formal enough to plausibly pay for software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~35% of TAM (owner segments with 15+ beds)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₹295Cr – 390Cr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66928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SOM (Yr 3)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What we can realistically capture in 2-3 focus cities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2,500-3,000 paying PGs × ARPU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₹8Cr – 12Cr ARR</a:t>
                      </a:r>
                      <a:endParaRPr lang="en-US" sz="11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461772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B554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number above with “hypothesis” next to it is unvalidated ARPU — it is the #1 thing our pre-seed capital is used to test, not an assumption we're asking you to fund blind.</a:t>
            </a:r>
            <a:endParaRPr lang="en-US" sz="125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6126480"/>
            <a:ext cx="110642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basis: India PG bed supply &amp; organized-share figures from published market research (Research and Markets, IMARC, industry reports, 2025); PG establishment count is a derived estimate (total beds ÷ assumed 25-30 beds/PG), not a directly published figure.</a:t>
            </a:r>
            <a:endParaRPr lang="en-US" sz="950" dirty="0"/>
          </a:p>
        </p:txBody>
      </p:sp>
      <p:sp>
        <p:nvSpPr>
          <p:cNvPr id="7" name="Text 4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SOLUTION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Start with a free trust layer. Earn the right to sell software.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444240" cy="3931920"/>
          </a:xfrm>
          <a:prstGeom prst="roundRect">
            <a:avLst>
              <a:gd name="adj" fmla="val 2124"/>
            </a:avLst>
          </a:prstGeom>
          <a:solidFill>
            <a:srgbClr val="EDF5F3"/>
          </a:solidFill>
          <a:ln/>
        </p:spPr>
      </p:sp>
      <p:sp>
        <p:nvSpPr>
          <p:cNvPr id="5" name="Shape 3"/>
          <p:cNvSpPr/>
          <p:nvPr/>
        </p:nvSpPr>
        <p:spPr>
          <a:xfrm>
            <a:off x="822960" y="2194560"/>
            <a:ext cx="2895600" cy="365760"/>
          </a:xfrm>
          <a:prstGeom prst="roundRect">
            <a:avLst>
              <a:gd name="adj" fmla="val 50000"/>
            </a:avLst>
          </a:prstGeom>
          <a:solidFill>
            <a:srgbClr val="02809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2194560"/>
            <a:ext cx="289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1 — NOW</a:t>
            </a:r>
            <a:endParaRPr lang="en-US" sz="1050" dirty="0"/>
          </a:p>
        </p:txBody>
      </p:sp>
      <p:sp>
        <p:nvSpPr>
          <p:cNvPr id="7" name="Text 5"/>
          <p:cNvSpPr txBox="1"/>
          <p:nvPr/>
        </p:nvSpPr>
        <p:spPr>
          <a:xfrm>
            <a:off x="822960" y="2743200"/>
            <a:ext cx="289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 Verified Digital Identity</a:t>
            </a:r>
            <a:endParaRPr lang="en-US" sz="1700" dirty="0"/>
          </a:p>
        </p:txBody>
      </p:sp>
      <p:sp>
        <p:nvSpPr>
          <p:cNvPr id="8" name="Text 6"/>
          <p:cNvSpPr txBox="1"/>
          <p:nvPr/>
        </p:nvSpPr>
        <p:spPr>
          <a:xfrm>
            <a:off x="822960" y="3520440"/>
            <a:ext cx="2895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PG owner gets a free, verified listing: photos, real pricing, amenities, a trust badge. Zero friction, zero cost — the wedge that gets owners in the door and gives tenants a reliable place to discover PGs.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011168" y="3749040"/>
            <a:ext cx="329184" cy="274320"/>
          </a:xfrm>
          <a:prstGeom prst="rightArrow">
            <a:avLst/>
          </a:prstGeom>
          <a:solidFill>
            <a:srgbClr val="5A6B6E"/>
          </a:solidFill>
          <a:ln/>
        </p:spPr>
      </p:sp>
      <p:sp>
        <p:nvSpPr>
          <p:cNvPr id="10" name="Shape 8"/>
          <p:cNvSpPr/>
          <p:nvPr/>
        </p:nvSpPr>
        <p:spPr>
          <a:xfrm>
            <a:off x="4358640" y="1965960"/>
            <a:ext cx="3444240" cy="3931920"/>
          </a:xfrm>
          <a:prstGeom prst="roundRect">
            <a:avLst>
              <a:gd name="adj" fmla="val 2124"/>
            </a:avLst>
          </a:prstGeom>
          <a:solidFill>
            <a:srgbClr val="EDF5F3"/>
          </a:solidFill>
          <a:ln/>
        </p:spPr>
      </p:sp>
      <p:sp>
        <p:nvSpPr>
          <p:cNvPr id="11" name="Shape 9"/>
          <p:cNvSpPr/>
          <p:nvPr/>
        </p:nvSpPr>
        <p:spPr>
          <a:xfrm>
            <a:off x="4632960" y="2194560"/>
            <a:ext cx="2895600" cy="365760"/>
          </a:xfrm>
          <a:prstGeom prst="roundRect">
            <a:avLst>
              <a:gd name="adj" fmla="val 50000"/>
            </a:avLst>
          </a:prstGeom>
          <a:solidFill>
            <a:srgbClr val="00A896"/>
          </a:solidFill>
          <a:ln/>
        </p:spPr>
      </p:sp>
      <p:sp>
        <p:nvSpPr>
          <p:cNvPr id="12" name="Text 10"/>
          <p:cNvSpPr txBox="1"/>
          <p:nvPr/>
        </p:nvSpPr>
        <p:spPr>
          <a:xfrm>
            <a:off x="4632960" y="2194560"/>
            <a:ext cx="289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2 — 6-12 MO</a:t>
            </a:r>
            <a:endParaRPr lang="en-US" sz="1050" dirty="0"/>
          </a:p>
        </p:txBody>
      </p:sp>
      <p:sp>
        <p:nvSpPr>
          <p:cNvPr id="13" name="Text 11"/>
          <p:cNvSpPr txBox="1"/>
          <p:nvPr/>
        </p:nvSpPr>
        <p:spPr>
          <a:xfrm>
            <a:off x="4632960" y="2743200"/>
            <a:ext cx="289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Discovery → Booking → Leads</a:t>
            </a:r>
            <a:endParaRPr lang="en-US" sz="1700" dirty="0"/>
          </a:p>
        </p:txBody>
      </p:sp>
      <p:sp>
        <p:nvSpPr>
          <p:cNvPr id="14" name="Text 12"/>
          <p:cNvSpPr txBox="1"/>
          <p:nvPr/>
        </p:nvSpPr>
        <p:spPr>
          <a:xfrm>
            <a:off x="4632960" y="3520440"/>
            <a:ext cx="2895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Once owners see real tenant enquiries coming through StayEg, we introduce paid promoted listings and booking assistance — monetizing demand we've already proven, not a feature nobody asked for.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7821168" y="3749040"/>
            <a:ext cx="329184" cy="274320"/>
          </a:xfrm>
          <a:prstGeom prst="rightArrow">
            <a:avLst/>
          </a:prstGeom>
          <a:solidFill>
            <a:srgbClr val="5A6B6E"/>
          </a:solidFill>
          <a:ln/>
        </p:spPr>
      </p:sp>
      <p:sp>
        <p:nvSpPr>
          <p:cNvPr id="16" name="Shape 14"/>
          <p:cNvSpPr/>
          <p:nvPr/>
        </p:nvSpPr>
        <p:spPr>
          <a:xfrm>
            <a:off x="8168640" y="1965960"/>
            <a:ext cx="3444240" cy="3931920"/>
          </a:xfrm>
          <a:prstGeom prst="roundRect">
            <a:avLst>
              <a:gd name="adj" fmla="val 2124"/>
            </a:avLst>
          </a:prstGeom>
          <a:solidFill>
            <a:srgbClr val="EDF5F3"/>
          </a:solidFill>
          <a:ln/>
        </p:spPr>
      </p:sp>
      <p:sp>
        <p:nvSpPr>
          <p:cNvPr id="17" name="Shape 15"/>
          <p:cNvSpPr/>
          <p:nvPr/>
        </p:nvSpPr>
        <p:spPr>
          <a:xfrm>
            <a:off x="8442960" y="2194560"/>
            <a:ext cx="2895600" cy="365760"/>
          </a:xfrm>
          <a:prstGeom prst="roundRect">
            <a:avLst>
              <a:gd name="adj" fmla="val 50000"/>
            </a:avLst>
          </a:prstGeom>
          <a:solidFill>
            <a:srgbClr val="02C39A"/>
          </a:solidFill>
          <a:ln/>
        </p:spPr>
      </p:sp>
      <p:sp>
        <p:nvSpPr>
          <p:cNvPr id="18" name="Text 16"/>
          <p:cNvSpPr txBox="1"/>
          <p:nvPr/>
        </p:nvSpPr>
        <p:spPr>
          <a:xfrm>
            <a:off x="8442960" y="2194560"/>
            <a:ext cx="2895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PHASE 3 — YEAR 2+</a:t>
            </a:r>
            <a:endParaRPr lang="en-US" sz="1050" dirty="0"/>
          </a:p>
        </p:txBody>
      </p:sp>
      <p:sp>
        <p:nvSpPr>
          <p:cNvPr id="19" name="Text 17"/>
          <p:cNvSpPr txBox="1"/>
          <p:nvPr/>
        </p:nvSpPr>
        <p:spPr>
          <a:xfrm>
            <a:off x="8442960" y="2743200"/>
            <a:ext cx="289560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Owner SaaS + Payments</a:t>
            </a:r>
            <a:endParaRPr lang="en-US" sz="1700" dirty="0"/>
          </a:p>
        </p:txBody>
      </p:sp>
      <p:sp>
        <p:nvSpPr>
          <p:cNvPr id="20" name="Text 18"/>
          <p:cNvSpPr txBox="1"/>
          <p:nvPr/>
        </p:nvSpPr>
        <p:spPr>
          <a:xfrm>
            <a:off x="8442960" y="3520440"/>
            <a:ext cx="289560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With trust and usage established, layer in rent tracking, tenant management, and payment processing — the harder sell, now made easier because the owner already relies on us daily.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Two experiences, one trust graph underneath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0352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DCE7E5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548640" y="1965960"/>
            <a:ext cx="5303520" cy="685800"/>
          </a:xfrm>
          <a:prstGeom prst="rect">
            <a:avLst/>
          </a:prstGeom>
          <a:solidFill>
            <a:srgbClr val="028090"/>
          </a:solidFill>
          <a:ln/>
        </p:spPr>
      </p:sp>
      <p:sp>
        <p:nvSpPr>
          <p:cNvPr id="6" name="Text 4"/>
          <p:cNvSpPr txBox="1"/>
          <p:nvPr/>
        </p:nvSpPr>
        <p:spPr>
          <a:xfrm>
            <a:off x="822960" y="196596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PG Owner Dashboard</a:t>
            </a:r>
            <a:endParaRPr lang="en-US" sz="1800" dirty="0"/>
          </a:p>
        </p:txBody>
      </p:sp>
      <p:sp>
        <p:nvSpPr>
          <p:cNvPr id="7" name="Text 5"/>
          <p:cNvSpPr txBox="1"/>
          <p:nvPr/>
        </p:nvSpPr>
        <p:spPr>
          <a:xfrm>
            <a:off x="868680" y="2880360"/>
            <a:ext cx="46634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Create free verified listing (photos, pricing, amenities)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real tenant enquiries &amp; interest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Occupancy &amp; bed availability tracking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(Phase 3) Rent tracking, expenses, payments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309360" y="1965960"/>
            <a:ext cx="5303520" cy="3931920"/>
          </a:xfrm>
          <a:prstGeom prst="roundRect">
            <a:avLst>
              <a:gd name="adj" fmla="val 1860"/>
            </a:avLst>
          </a:prstGeom>
          <a:solidFill>
            <a:srgbClr val="FFFFFF"/>
          </a:solidFill>
          <a:ln w="12700">
            <a:solidFill>
              <a:srgbClr val="DCE7E5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6309360" y="1965960"/>
            <a:ext cx="5303520" cy="685800"/>
          </a:xfrm>
          <a:prstGeom prst="rect">
            <a:avLst/>
          </a:prstGeom>
          <a:solidFill>
            <a:srgbClr val="00A896"/>
          </a:solidFill>
          <a:ln/>
        </p:spPr>
      </p:sp>
      <p:sp>
        <p:nvSpPr>
          <p:cNvPr id="10" name="Text 8"/>
          <p:cNvSpPr txBox="1"/>
          <p:nvPr/>
        </p:nvSpPr>
        <p:spPr>
          <a:xfrm>
            <a:off x="6583680" y="1965960"/>
            <a:ext cx="475488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Tenant App</a:t>
            </a:r>
            <a:endParaRPr lang="en-US" sz="1800" dirty="0"/>
          </a:p>
        </p:txBody>
      </p:sp>
      <p:sp>
        <p:nvSpPr>
          <p:cNvPr id="11" name="Text 9"/>
          <p:cNvSpPr txBox="1"/>
          <p:nvPr/>
        </p:nvSpPr>
        <p:spPr>
          <a:xfrm>
            <a:off x="6629400" y="2880360"/>
            <a:ext cx="4663440" cy="2834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Search verified PGs by location, price, gender, amenities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a trust badge — not just unverified claims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enquiry / booking request to owner</a:t>
            </a:r>
            <a:endParaRPr lang="en-US" sz="1300" dirty="0"/>
          </a:p>
          <a:p>
            <a:pPr marL="342900" indent="-342900">
              <a:lnSpc>
                <a:spcPct val="115000"/>
              </a:lnSpc>
              <a:spcAft>
                <a:spcPts val="1400"/>
              </a:spcAft>
              <a:buSzPct val="100000"/>
              <a:buChar char="✓"/>
            </a:pPr>
            <a:r>
              <a:rPr lang="en-US" sz="130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Raise &amp; track complaints post move-in</a:t>
            </a:r>
            <a:endParaRPr lang="en-US" sz="1300" dirty="0"/>
          </a:p>
        </p:txBody>
      </p:sp>
      <p:sp>
        <p:nvSpPr>
          <p:cNvPr id="12" name="Text 10"/>
          <p:cNvSpPr txBox="1"/>
          <p:nvPr/>
        </p:nvSpPr>
        <p:spPr>
          <a:xfrm>
            <a:off x="548640" y="6080760"/>
            <a:ext cx="11064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MVP is built. What's not yet built: payments and full SaaS tooling — deliberately sequenced to Phase 3, after the free identity layer proves pull.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BUSINESS MODEL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 to start. Revenue follows proven demand.</a:t>
            </a:r>
            <a:endParaRPr lang="en-US" sz="32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965960"/>
          <a:ext cx="11064240" cy="3017520"/>
        </p:xfrm>
        <a:graphic>
          <a:graphicData uri="http://schemas.openxmlformats.org/drawingml/2006/table">
            <a:tbl>
              <a:tblPr/>
              <a:tblGrid>
                <a:gridCol w="3291840"/>
                <a:gridCol w="2560320"/>
                <a:gridCol w="2926080"/>
                <a:gridCol w="2286000"/>
              </a:tblGrid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Stream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Who pays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Assumed price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Status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Verified digital identity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No one — free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₹0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Live wedge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Promoted / featured listings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PG owners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~₹1,000 / 100 leads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Hypothesis — to test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 SaaS subscription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PG owners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~₹1,500 / month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Hypothesis — to test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603504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Payment take rate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Processed via platform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~0.5% of rent volume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Hypothesis — Phase 3</a:t>
                      </a:r>
                      <a:endParaRPr lang="en-US" sz="12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5257800"/>
            <a:ext cx="110642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200" i="1" dirty="0">
                <a:solidFill>
                  <a:srgbClr val="B554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Blended paying-PG ARPU assumption: ₹30,000–40,000/year — unvalidated. Reality check: RentOK, the closest domestic comparable, achieves only ~₹2,300/owner/year at scale. Our pricing test must confirm we can clear a much higher bar than the market has proven so far.</a:t>
            </a:r>
            <a:endParaRPr lang="en-US" sz="1200" dirty="0"/>
          </a:p>
        </p:txBody>
      </p:sp>
      <p:sp>
        <p:nvSpPr>
          <p:cNvPr id="6" name="Text 3"/>
          <p:cNvSpPr txBox="1"/>
          <p:nvPr/>
        </p:nvSpPr>
        <p:spPr>
          <a:xfrm>
            <a:off x="548640" y="5897880"/>
            <a:ext cx="11064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revenue line only scales once the free layer has proven owner and tenant pull — we do not add monetization to inflate a model on paper.</a:t>
            </a:r>
            <a:endParaRPr lang="en-US" sz="1150" dirty="0"/>
          </a:p>
        </p:txBody>
      </p:sp>
      <p:sp>
        <p:nvSpPr>
          <p:cNvPr id="7" name="Text 4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COMPETITIVE LANDSCAPE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are not fighting Stanza and Zolo's war</a:t>
            </a:r>
            <a:endParaRPr lang="en-US" sz="3200" dirty="0"/>
          </a:p>
        </p:txBody>
      </p:sp>
      <p:graphicFrame>
        <p:nvGraphicFramePr>
          <p:cNvPr id="9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874520"/>
          <a:ext cx="11064240" cy="3520440"/>
        </p:xfrm>
        <a:graphic>
          <a:graphicData uri="http://schemas.openxmlformats.org/drawingml/2006/table">
            <a:tbl>
              <a:tblPr/>
              <a:tblGrid>
                <a:gridCol w="2011680"/>
                <a:gridCol w="2926080"/>
                <a:gridCol w="1737360"/>
                <a:gridCol w="4389120"/>
              </a:tblGrid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Company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Model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Capital raised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Outcome / relevance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8090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Stanza Living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Asset-heavy operator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~$231M, 9 yrs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FY25 operating revenue fell to ₹546Cr; “profit” only via a ₹277Cr one-time gain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Zolo Stays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Asset-heavy operator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~$113M, 11 yrs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FY25 revenue ₹342Cr (+67%); core ops still loss-making, profit came from selling a division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NestAway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Owner tools + marketplace (closest to us)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~$115M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Fire-sale exit at ~5% of peak valuation — our biggest cautionary tale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Amber Student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Marketplace, commission-based (intl.)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~$19-21M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$600M+ GBV, genuinely profitable — our aspirational model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54864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RentOK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SaaS for landlords (domestic)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$281K, seed only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50" dirty="0">
                          <a:solidFill>
                            <a:srgbClr val="0B2027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15K owners, but only ₹3.5Cr revenue — ~₹2,300/owner/yr, far below our ARPU hypothesis</a:t>
                      </a:r>
                      <a:endParaRPr lang="en-US" sz="105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CE7E5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sp>
        <p:nvSpPr>
          <p:cNvPr id="5" name="Text 2"/>
          <p:cNvSpPr txBox="1"/>
          <p:nvPr/>
        </p:nvSpPr>
        <p:spPr>
          <a:xfrm>
            <a:off x="548640" y="5577840"/>
            <a:ext cx="110642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100" i="1" dirty="0">
                <a:solidFill>
                  <a:srgbClr val="B5541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Our honest read: RentOK proves owners will adopt a free/cheap digital tool — it does NOT prove they'll pay ₹30-40K/year. Real achieved ARPU in this exact market segment (~₹2,300/owner/yr) is 13-17x below our hypothesis. This is the single biggest number our validation sprint must pressure-test before we scale spend.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48640" y="41148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02809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US, AND WHERE WE COULD BE WRONG</a:t>
            </a:r>
            <a:endParaRPr lang="en-US" sz="1200" dirty="0"/>
          </a:p>
        </p:txBody>
      </p:sp>
      <p:sp>
        <p:nvSpPr>
          <p:cNvPr id="3" name="Text 1"/>
          <p:cNvSpPr txBox="1"/>
          <p:nvPr/>
        </p:nvSpPr>
        <p:spPr>
          <a:xfrm>
            <a:off x="548640" y="685800"/>
            <a:ext cx="110642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0B2027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Founder-market fit, and the risks we're actively managing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5303520" cy="4023360"/>
          </a:xfrm>
          <a:prstGeom prst="roundRect">
            <a:avLst>
              <a:gd name="adj" fmla="val 1818"/>
            </a:avLst>
          </a:prstGeom>
          <a:solidFill>
            <a:srgbClr val="EDF5F3"/>
          </a:solidFill>
          <a:ln/>
        </p:spPr>
      </p:sp>
      <p:sp>
        <p:nvSpPr>
          <p:cNvPr id="5" name="Text 3"/>
          <p:cNvSpPr txBox="1"/>
          <p:nvPr/>
        </p:nvSpPr>
        <p:spPr>
          <a:xfrm>
            <a:off x="822960" y="21945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02809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We Win</a:t>
            </a:r>
            <a:endParaRPr lang="en-US" sz="1700" dirty="0"/>
          </a:p>
        </p:txBody>
      </p:sp>
      <p:sp>
        <p:nvSpPr>
          <p:cNvPr id="6" name="Text 4"/>
          <p:cNvSpPr txBox="1"/>
          <p:nvPr/>
        </p:nvSpPr>
        <p:spPr>
          <a:xfrm>
            <a:off x="822960" y="2697480"/>
            <a:ext cx="475488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Direct founder access to PG owners in our target city — real relationships, not cold outreach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Asset-light from day one — no property leases, no operator-style balance sheet risk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Free-first wedge lowers adoption friction vs. every SaaS competitor asking owners to pay upfront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City-first focus (density before breadth) — the discipline NestAway lacked</a:t>
            </a:r>
            <a:endParaRPr lang="en-US" sz="1250" dirty="0"/>
          </a:p>
        </p:txBody>
      </p:sp>
      <p:sp>
        <p:nvSpPr>
          <p:cNvPr id="7" name="Shape 5"/>
          <p:cNvSpPr/>
          <p:nvPr/>
        </p:nvSpPr>
        <p:spPr>
          <a:xfrm>
            <a:off x="6309360" y="1965960"/>
            <a:ext cx="5303520" cy="4023360"/>
          </a:xfrm>
          <a:prstGeom prst="roundRect">
            <a:avLst>
              <a:gd name="adj" fmla="val 1818"/>
            </a:avLst>
          </a:prstGeom>
          <a:solidFill>
            <a:srgbClr val="FBF1EC"/>
          </a:solidFill>
          <a:ln/>
        </p:spPr>
      </p:sp>
      <p:sp>
        <p:nvSpPr>
          <p:cNvPr id="8" name="Text 6"/>
          <p:cNvSpPr txBox="1"/>
          <p:nvPr/>
        </p:nvSpPr>
        <p:spPr>
          <a:xfrm>
            <a:off x="6583680" y="2194560"/>
            <a:ext cx="47548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B5541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Risks We're Managing</a:t>
            </a:r>
            <a:endParaRPr lang="en-US" sz="1700" dirty="0"/>
          </a:p>
        </p:txBody>
      </p:sp>
      <p:sp>
        <p:nvSpPr>
          <p:cNvPr id="9" name="Text 7"/>
          <p:cNvSpPr txBox="1"/>
          <p:nvPr/>
        </p:nvSpPr>
        <p:spPr>
          <a:xfrm>
            <a:off x="6583680" y="2697480"/>
            <a:ext cx="4754880" cy="3200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Owner willingness to pay a recurring fee is unproven — mitigated by free-first sequencing before any ask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NestAway's exact model failed at national scale — mitigated by staying single-city until unit economics hold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Cash-habituated owners may resist routing rent through a gateway — tested explicitly in Phase 1 interviews</a:t>
            </a:r>
            <a:endParaRPr lang="en-US" sz="1250" dirty="0"/>
          </a:p>
          <a:p>
            <a:pPr marL="342900" indent="-342900">
              <a:lnSpc>
                <a:spcPct val="115000"/>
              </a:lnSpc>
              <a:spcAft>
                <a:spcPts val="1200"/>
              </a:spcAft>
              <a:buSzPct val="100000"/>
              <a:buChar char="▪"/>
            </a:pPr>
            <a:r>
              <a:rPr lang="en-US" sz="1250" dirty="0">
                <a:solidFill>
                  <a:srgbClr val="0B202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Low-ticket domestic market vs. Amber's international pricing — forces tighter cost discipline from day one</a:t>
            </a:r>
            <a:endParaRPr lang="en-US" sz="1250" dirty="0"/>
          </a:p>
        </p:txBody>
      </p:sp>
      <p:sp>
        <p:nvSpPr>
          <p:cNvPr id="10" name="Text 8"/>
          <p:cNvSpPr/>
          <p:nvPr/>
        </p:nvSpPr>
        <p:spPr>
          <a:xfrm>
            <a:off x="11612880" y="644652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5A6B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2026-09-02T07:35:59Z</dcterms:created>
  <dcterms:modified xsi:type="dcterms:W3CDTF">2026-09-02T07:35:59Z</dcterms:modified>
</cp:coreProperties>
</file>